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0" r:id="rId2"/>
    <p:sldId id="279" r:id="rId3"/>
    <p:sldId id="291" r:id="rId4"/>
    <p:sldId id="310" r:id="rId5"/>
    <p:sldId id="331" r:id="rId6"/>
    <p:sldId id="311" r:id="rId7"/>
    <p:sldId id="292" r:id="rId8"/>
    <p:sldId id="309" r:id="rId9"/>
    <p:sldId id="293" r:id="rId10"/>
    <p:sldId id="312" r:id="rId11"/>
    <p:sldId id="313" r:id="rId12"/>
    <p:sldId id="314" r:id="rId13"/>
    <p:sldId id="297" r:id="rId14"/>
    <p:sldId id="315" r:id="rId15"/>
    <p:sldId id="327" r:id="rId16"/>
    <p:sldId id="326" r:id="rId17"/>
    <p:sldId id="316" r:id="rId18"/>
    <p:sldId id="299" r:id="rId19"/>
    <p:sldId id="320" r:id="rId20"/>
    <p:sldId id="321" r:id="rId21"/>
    <p:sldId id="322" r:id="rId22"/>
    <p:sldId id="324" r:id="rId23"/>
    <p:sldId id="323" r:id="rId24"/>
    <p:sldId id="332" r:id="rId25"/>
    <p:sldId id="317" r:id="rId26"/>
    <p:sldId id="325" r:id="rId27"/>
    <p:sldId id="330" r:id="rId28"/>
    <p:sldId id="318" r:id="rId29"/>
    <p:sldId id="319" r:id="rId30"/>
    <p:sldId id="305" r:id="rId31"/>
    <p:sldId id="328" r:id="rId32"/>
    <p:sldId id="329" r:id="rId33"/>
    <p:sldId id="29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j" initials="j" lastIdx="1" clrIdx="0">
    <p:extLst>
      <p:ext uri="{19B8F6BF-5375-455C-9EA6-DF929625EA0E}">
        <p15:presenceInfo xmlns:p15="http://schemas.microsoft.com/office/powerpoint/2012/main" userId="jy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35F"/>
    <a:srgbClr val="63E7EA"/>
    <a:srgbClr val="557544"/>
    <a:srgbClr val="F6C160"/>
    <a:srgbClr val="F09E6D"/>
    <a:srgbClr val="8F7CA9"/>
    <a:srgbClr val="EE8CB7"/>
    <a:srgbClr val="BA32A1"/>
    <a:srgbClr val="579D9B"/>
    <a:srgbClr val="EB5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2" autoAdjust="0"/>
    <p:restoredTop sz="91926"/>
  </p:normalViewPr>
  <p:slideViewPr>
    <p:cSldViewPr snapToGrid="0" snapToObjects="1">
      <p:cViewPr>
        <p:scale>
          <a:sx n="100" d="100"/>
          <a:sy n="100" d="100"/>
        </p:scale>
        <p:origin x="1056" y="510"/>
      </p:cViewPr>
      <p:guideLst/>
    </p:cSldViewPr>
  </p:slideViewPr>
  <p:outlineViewPr>
    <p:cViewPr>
      <p:scale>
        <a:sx n="45" d="100"/>
        <a:sy n="4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4247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2866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991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8282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0355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3202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6254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977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1733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314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917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630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1018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3461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5147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637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761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6399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4484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3624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11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6681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6494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4935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449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0042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769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377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34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738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2723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845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2022-06-16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E64FB-3F9A-4427-AEF7-22B200D6C8EC}"/>
              </a:ext>
            </a:extLst>
          </p:cNvPr>
          <p:cNvSpPr/>
          <p:nvPr/>
        </p:nvSpPr>
        <p:spPr>
          <a:xfrm>
            <a:off x="4531895" y="0"/>
            <a:ext cx="766010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E791E0-1E9E-554D-8993-95EB764D7FC2}"/>
              </a:ext>
            </a:extLst>
          </p:cNvPr>
          <p:cNvSpPr/>
          <p:nvPr/>
        </p:nvSpPr>
        <p:spPr>
          <a:xfrm>
            <a:off x="879323" y="2266587"/>
            <a:ext cx="350728" cy="350728"/>
          </a:xfrm>
          <a:prstGeom prst="rect">
            <a:avLst/>
          </a:prstGeom>
          <a:solidFill>
            <a:srgbClr val="EB5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3521DA-D960-7A4B-B9FE-836642C73572}"/>
              </a:ext>
            </a:extLst>
          </p:cNvPr>
          <p:cNvSpPr/>
          <p:nvPr/>
        </p:nvSpPr>
        <p:spPr>
          <a:xfrm>
            <a:off x="1232139" y="2617315"/>
            <a:ext cx="350728" cy="350728"/>
          </a:xfrm>
          <a:prstGeom prst="rect">
            <a:avLst/>
          </a:prstGeom>
          <a:solidFill>
            <a:srgbClr val="F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9EBC7-D2FE-2343-944D-6BBD4F596216}"/>
              </a:ext>
            </a:extLst>
          </p:cNvPr>
          <p:cNvSpPr/>
          <p:nvPr/>
        </p:nvSpPr>
        <p:spPr>
          <a:xfrm>
            <a:off x="1056775" y="3318771"/>
            <a:ext cx="350728" cy="350728"/>
          </a:xfrm>
          <a:prstGeom prst="rect">
            <a:avLst/>
          </a:prstGeom>
          <a:solidFill>
            <a:srgbClr val="8F7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4D6C6D-FF22-5C40-9858-D397D3402D83}"/>
              </a:ext>
            </a:extLst>
          </p:cNvPr>
          <p:cNvSpPr/>
          <p:nvPr/>
        </p:nvSpPr>
        <p:spPr>
          <a:xfrm>
            <a:off x="1407503" y="3669499"/>
            <a:ext cx="350728" cy="350728"/>
          </a:xfrm>
          <a:prstGeom prst="rect">
            <a:avLst/>
          </a:prstGeom>
          <a:solidFill>
            <a:srgbClr val="EE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D8006E-FF80-7C48-87C9-9A49CE90F175}"/>
              </a:ext>
            </a:extLst>
          </p:cNvPr>
          <p:cNvSpPr/>
          <p:nvPr/>
        </p:nvSpPr>
        <p:spPr>
          <a:xfrm>
            <a:off x="879323" y="2968043"/>
            <a:ext cx="350728" cy="350728"/>
          </a:xfrm>
          <a:prstGeom prst="rect">
            <a:avLst/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5C1262-B370-2F44-9C11-A225CE7D28BE}"/>
              </a:ext>
            </a:extLst>
          </p:cNvPr>
          <p:cNvSpPr/>
          <p:nvPr/>
        </p:nvSpPr>
        <p:spPr>
          <a:xfrm>
            <a:off x="1232139" y="2968043"/>
            <a:ext cx="350728" cy="350728"/>
          </a:xfrm>
          <a:prstGeom prst="rect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BEAF2-18AA-8543-8239-7563D30C3280}"/>
              </a:ext>
            </a:extLst>
          </p:cNvPr>
          <p:cNvSpPr txBox="1"/>
          <p:nvPr/>
        </p:nvSpPr>
        <p:spPr>
          <a:xfrm>
            <a:off x="2212439" y="2420029"/>
            <a:ext cx="5656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컴퓨터공학과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E9295-B778-BA48-A649-F08EF95451A4}"/>
              </a:ext>
            </a:extLst>
          </p:cNvPr>
          <p:cNvSpPr txBox="1"/>
          <p:nvPr/>
        </p:nvSpPr>
        <p:spPr>
          <a:xfrm>
            <a:off x="2212439" y="3316306"/>
            <a:ext cx="5656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20174235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박민규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20174258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이준수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20174317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문희찬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EBF73-263F-ED4B-BE5D-07064C6611D4}"/>
              </a:ext>
            </a:extLst>
          </p:cNvPr>
          <p:cNvSpPr/>
          <p:nvPr/>
        </p:nvSpPr>
        <p:spPr>
          <a:xfrm>
            <a:off x="1054687" y="4019604"/>
            <a:ext cx="350728" cy="350728"/>
          </a:xfrm>
          <a:prstGeom prst="rect">
            <a:avLst/>
          </a:prstGeom>
          <a:solidFill>
            <a:srgbClr val="BA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19A53E-C7B3-1446-B8EF-6E7843DBB8BF}"/>
              </a:ext>
            </a:extLst>
          </p:cNvPr>
          <p:cNvSpPr/>
          <p:nvPr/>
        </p:nvSpPr>
        <p:spPr>
          <a:xfrm>
            <a:off x="1582867" y="2391339"/>
            <a:ext cx="350728" cy="350728"/>
          </a:xfrm>
          <a:prstGeom prst="rect">
            <a:avLst/>
          </a:prstGeom>
          <a:solidFill>
            <a:srgbClr val="F6C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26CD32-4897-42C5-8D94-668C63B21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27" y="1025340"/>
            <a:ext cx="5986698" cy="48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5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169E74-1273-177B-8C0F-9DBB81A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800" y="1256364"/>
            <a:ext cx="2466975" cy="1847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C1756B-96CA-D3D1-92F4-9379D4B5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006" y="1703034"/>
            <a:ext cx="2781688" cy="99073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9053D7-368D-9AE6-00D6-AB1C3E1521E3}"/>
              </a:ext>
            </a:extLst>
          </p:cNvPr>
          <p:cNvCxnSpPr/>
          <p:nvPr/>
        </p:nvCxnSpPr>
        <p:spPr>
          <a:xfrm>
            <a:off x="4514850" y="2180289"/>
            <a:ext cx="13543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사과, 과일, 실내이(가) 표시된 사진&#10;&#10;자동 생성된 설명">
            <a:extLst>
              <a:ext uri="{FF2B5EF4-FFF2-40B4-BE49-F238E27FC236}">
                <a16:creationId xmlns:a16="http://schemas.microsoft.com/office/drawing/2014/main" id="{D5BE9BF9-4616-DBA0-215E-E03CF2745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287" y="3906186"/>
            <a:ext cx="1695450" cy="16954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BC99B11-9050-F16F-1A84-9D43568AE0F6}"/>
              </a:ext>
            </a:extLst>
          </p:cNvPr>
          <p:cNvSpPr txBox="1"/>
          <p:nvPr/>
        </p:nvSpPr>
        <p:spPr>
          <a:xfrm>
            <a:off x="2460974" y="5893699"/>
            <a:ext cx="26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AI HUB </a:t>
            </a:r>
            <a:r>
              <a:rPr lang="ko-KR" altLang="en-US" dirty="0">
                <a:solidFill>
                  <a:schemeClr val="bg1"/>
                </a:solidFill>
              </a:rPr>
              <a:t>이미지 데이터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1AD4A71-2D62-E600-D684-E8B945A77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330" y="3501947"/>
            <a:ext cx="2054061" cy="22618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4646025-99DE-37F6-7C6C-5C06BEC81C86}"/>
              </a:ext>
            </a:extLst>
          </p:cNvPr>
          <p:cNvSpPr txBox="1"/>
          <p:nvPr/>
        </p:nvSpPr>
        <p:spPr>
          <a:xfrm>
            <a:off x="6442619" y="5924504"/>
            <a:ext cx="313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크롤링을</a:t>
            </a:r>
            <a:r>
              <a:rPr lang="ko-KR" altLang="en-US" dirty="0">
                <a:solidFill>
                  <a:schemeClr val="bg1"/>
                </a:solidFill>
              </a:rPr>
              <a:t> 통해 얻은 데이터</a:t>
            </a:r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6F802D4E-F919-7910-25BE-9CAD360A272F}"/>
              </a:ext>
            </a:extLst>
          </p:cNvPr>
          <p:cNvSpPr/>
          <p:nvPr/>
        </p:nvSpPr>
        <p:spPr>
          <a:xfrm>
            <a:off x="5163544" y="4300732"/>
            <a:ext cx="1104979" cy="990737"/>
          </a:xfrm>
          <a:prstGeom prst="plus">
            <a:avLst>
              <a:gd name="adj" fmla="val 374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03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F91C7559-80DE-5A2D-13AD-44373538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83" y="1481283"/>
            <a:ext cx="5246382" cy="402566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F7AFEBE-7218-DC65-59AF-1691169B2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423" y="1481283"/>
            <a:ext cx="5755494" cy="24433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4FD550-8E8F-ECB2-E06E-EFCB7F40523F}"/>
              </a:ext>
            </a:extLst>
          </p:cNvPr>
          <p:cNvSpPr txBox="1"/>
          <p:nvPr/>
        </p:nvSpPr>
        <p:spPr>
          <a:xfrm>
            <a:off x="6410326" y="4400474"/>
            <a:ext cx="562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지속적인 업데이트 통한 품질 등급 분류 모델 제작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CA8308-6FA4-01EB-FB60-21C013C58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207" y="4940568"/>
            <a:ext cx="2785926" cy="1105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94E119-2C45-352B-0C9D-35CF3146D838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177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874773-530A-442D-9234-6997C675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292" y="1095152"/>
            <a:ext cx="2857500" cy="1600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94EDDD-CB42-415E-A9D9-100A75656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292" y="3862047"/>
            <a:ext cx="3048000" cy="149542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189BF2E-1C29-47AE-AEA0-D8F929154C39}"/>
              </a:ext>
            </a:extLst>
          </p:cNvPr>
          <p:cNvCxnSpPr>
            <a:cxnSpLocks/>
          </p:cNvCxnSpPr>
          <p:nvPr/>
        </p:nvCxnSpPr>
        <p:spPr>
          <a:xfrm>
            <a:off x="9160042" y="2925643"/>
            <a:ext cx="0" cy="7411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2A6C770C-5EDD-460C-BED8-8B9E8D2ED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86" y="1323217"/>
            <a:ext cx="5807296" cy="43027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A45EB0-1274-4977-4FAF-F568A600218D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04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E8C3ACAF-12B3-FCA2-9895-051E14D611A0}"/>
              </a:ext>
            </a:extLst>
          </p:cNvPr>
          <p:cNvSpPr/>
          <p:nvPr/>
        </p:nvSpPr>
        <p:spPr>
          <a:xfrm>
            <a:off x="6348474" y="3350524"/>
            <a:ext cx="5321969" cy="1668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EF16C75-0905-9D34-DB5E-8FF017B17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4" y="1746139"/>
            <a:ext cx="4994973" cy="3272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CDCC88-603B-4402-3B32-38BCD7F5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341" y="1362823"/>
            <a:ext cx="2573072" cy="20661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6E0B83A-3440-A078-BFC7-921A976DA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226" y="3698636"/>
            <a:ext cx="1000466" cy="10004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BC7CDD-CCB0-1C19-321D-88844E67F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5788" y="3653109"/>
            <a:ext cx="1251807" cy="11432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CB69BB0-AAEB-106D-1893-689816054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512" y="3653109"/>
            <a:ext cx="1000466" cy="10004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4B56C9F-E0F3-792D-D5CF-2F6B79EEEC57}"/>
              </a:ext>
            </a:extLst>
          </p:cNvPr>
          <p:cNvSpPr txBox="1"/>
          <p:nvPr/>
        </p:nvSpPr>
        <p:spPr>
          <a:xfrm>
            <a:off x="6099741" y="5166776"/>
            <a:ext cx="5694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  </a:t>
            </a:r>
            <a:r>
              <a:rPr lang="ko-KR" altLang="en-US" sz="2800" dirty="0" err="1">
                <a:solidFill>
                  <a:schemeClr val="bg1"/>
                </a:solidFill>
              </a:rPr>
              <a:t>특</a:t>
            </a:r>
            <a:r>
              <a:rPr lang="ko-KR" altLang="en-US" sz="2800" dirty="0">
                <a:solidFill>
                  <a:schemeClr val="bg1"/>
                </a:solidFill>
              </a:rPr>
              <a:t>              상            보통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BEF26A-7620-D3DD-5F35-9BD90CE329BF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332B08-890F-5BE5-5075-C9B837DE4E10}"/>
              </a:ext>
            </a:extLst>
          </p:cNvPr>
          <p:cNvSpPr txBox="1"/>
          <p:nvPr/>
        </p:nvSpPr>
        <p:spPr>
          <a:xfrm>
            <a:off x="86739" y="5505330"/>
            <a:ext cx="562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농림축산식품부 등급 규격</a:t>
            </a:r>
          </a:p>
        </p:txBody>
      </p:sp>
    </p:spTree>
    <p:extLst>
      <p:ext uri="{BB962C8B-B14F-4D97-AF65-F5344CB8AC3E}">
        <p14:creationId xmlns:p14="http://schemas.microsoft.com/office/powerpoint/2010/main" val="3776451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6BB95123-2544-6A2E-C60F-A7DC9163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66" y="1824570"/>
            <a:ext cx="4427518" cy="35517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608360" y="75848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368B2F-D574-152A-FCCD-DA312F68F927}"/>
              </a:ext>
            </a:extLst>
          </p:cNvPr>
          <p:cNvSpPr txBox="1"/>
          <p:nvPr/>
        </p:nvSpPr>
        <p:spPr>
          <a:xfrm>
            <a:off x="6514700" y="1290357"/>
            <a:ext cx="4877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실시간 가격분석</a:t>
            </a:r>
            <a:r>
              <a:rPr kumimoji="1" lang="en-US" altLang="ko-KR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/</a:t>
            </a:r>
            <a:r>
              <a:rPr kumimoji="1" lang="ko-KR" altLang="en-US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장바구니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4212CE6-6B29-6FDB-CCAE-BE5C96B69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250" y="2739403"/>
            <a:ext cx="2612675" cy="1495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C975EBA-7BE4-2E75-3B6C-A03D02DE2231}"/>
              </a:ext>
            </a:extLst>
          </p:cNvPr>
          <p:cNvSpPr txBox="1"/>
          <p:nvPr/>
        </p:nvSpPr>
        <p:spPr>
          <a:xfrm>
            <a:off x="6312250" y="4883297"/>
            <a:ext cx="507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실시간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를 이용해 당일 가격 정보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C61B44-0F8A-E065-716F-424DEF510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104" y="2508448"/>
            <a:ext cx="1942795" cy="19427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E8B9B1-7BD2-2562-5B4B-39AC07673807}"/>
              </a:ext>
            </a:extLst>
          </p:cNvPr>
          <p:cNvSpPr txBox="1"/>
          <p:nvPr/>
        </p:nvSpPr>
        <p:spPr>
          <a:xfrm>
            <a:off x="6312250" y="5439814"/>
            <a:ext cx="507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가격정보 그대로 장바구니 이용</a:t>
            </a:r>
          </a:p>
        </p:txBody>
      </p:sp>
    </p:spTree>
    <p:extLst>
      <p:ext uri="{BB962C8B-B14F-4D97-AF65-F5344CB8AC3E}">
        <p14:creationId xmlns:p14="http://schemas.microsoft.com/office/powerpoint/2010/main" val="118736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608360" y="75848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5" y="1994883"/>
            <a:ext cx="6600825" cy="1295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4FD550-8E8F-ECB2-E06E-EFCB7F40523F}"/>
              </a:ext>
            </a:extLst>
          </p:cNvPr>
          <p:cNvSpPr txBox="1"/>
          <p:nvPr/>
        </p:nvSpPr>
        <p:spPr>
          <a:xfrm>
            <a:off x="766183" y="3818393"/>
            <a:ext cx="475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최 상위 위젯을 </a:t>
            </a:r>
            <a:r>
              <a:rPr lang="en-US" altLang="ko-KR" dirty="0">
                <a:solidFill>
                  <a:schemeClr val="bg1"/>
                </a:solidFill>
              </a:rPr>
              <a:t>provider</a:t>
            </a:r>
            <a:r>
              <a:rPr lang="ko-KR" altLang="en-US" dirty="0">
                <a:solidFill>
                  <a:schemeClr val="bg1"/>
                </a:solidFill>
              </a:rPr>
              <a:t>로 감싸 전체 위젯에서 장바구니로 접근 가능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541" y="1429154"/>
            <a:ext cx="1980000" cy="39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734" y="1429154"/>
            <a:ext cx="1980000" cy="3960000"/>
          </a:xfrm>
          <a:prstGeom prst="rect">
            <a:avLst/>
          </a:prstGeom>
        </p:spPr>
      </p:pic>
      <p:sp>
        <p:nvSpPr>
          <p:cNvPr id="6" name="도넛 5"/>
          <p:cNvSpPr/>
          <p:nvPr/>
        </p:nvSpPr>
        <p:spPr>
          <a:xfrm>
            <a:off x="8465886" y="4875040"/>
            <a:ext cx="793640" cy="443620"/>
          </a:xfrm>
          <a:prstGeom prst="donut">
            <a:avLst>
              <a:gd name="adj" fmla="val 144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도넛 13"/>
          <p:cNvSpPr/>
          <p:nvPr/>
        </p:nvSpPr>
        <p:spPr>
          <a:xfrm>
            <a:off x="11192862" y="4875040"/>
            <a:ext cx="793640" cy="443620"/>
          </a:xfrm>
          <a:prstGeom prst="donut">
            <a:avLst>
              <a:gd name="adj" fmla="val 144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9079D-E34E-34A5-C4E8-31FBB7C8EA57}"/>
              </a:ext>
            </a:extLst>
          </p:cNvPr>
          <p:cNvSpPr txBox="1"/>
          <p:nvPr/>
        </p:nvSpPr>
        <p:spPr>
          <a:xfrm>
            <a:off x="656719" y="4992834"/>
            <a:ext cx="4758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 과정을 통해 실행되는 시간이 단축된다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608360" y="75848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3" name="2022-06-16_20-22-53">
            <a:hlinkClick r:id="" action="ppaction://media"/>
            <a:extLst>
              <a:ext uri="{FF2B5EF4-FFF2-40B4-BE49-F238E27FC236}">
                <a16:creationId xmlns:a16="http://schemas.microsoft.com/office/drawing/2014/main" id="{3EF9FB5E-1628-B17B-2D06-9BA525361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9079" y="1042823"/>
            <a:ext cx="83820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4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608360" y="75848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5C3C2D-F185-6026-A87C-C3D98479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91" y="2380065"/>
            <a:ext cx="2548941" cy="2097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12DC1D-5776-5147-62E2-C4E5B95FB8C9}"/>
              </a:ext>
            </a:extLst>
          </p:cNvPr>
          <p:cNvSpPr txBox="1"/>
          <p:nvPr/>
        </p:nvSpPr>
        <p:spPr>
          <a:xfrm>
            <a:off x="831956" y="1809999"/>
            <a:ext cx="296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빅데이터 프로세스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EA25DD5-33EF-DADB-2A0D-0512CA5BD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95" y="3886555"/>
            <a:ext cx="5510595" cy="2283078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C41BCB-A3B7-DC4E-27C0-1A9FDEA0C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405" y="1409492"/>
            <a:ext cx="7296973" cy="1561953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77624B0-A8EA-09D1-F3D6-0FF0F847D687}"/>
              </a:ext>
            </a:extLst>
          </p:cNvPr>
          <p:cNvCxnSpPr>
            <a:cxnSpLocks/>
          </p:cNvCxnSpPr>
          <p:nvPr/>
        </p:nvCxnSpPr>
        <p:spPr>
          <a:xfrm>
            <a:off x="8350417" y="3138641"/>
            <a:ext cx="0" cy="5807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1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F58C8-A85F-1DF7-49E6-F43FEB6F3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844171"/>
            <a:ext cx="2819095" cy="281909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7486A77-CAD3-C6E5-B210-FE0BF56EA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1311324"/>
            <a:ext cx="3962953" cy="1133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567437-A152-3349-ECED-1C2148796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" y="2902771"/>
            <a:ext cx="3884503" cy="23052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6F9DD7-E7FA-01B2-DAF3-647F9892E2E5}"/>
              </a:ext>
            </a:extLst>
          </p:cNvPr>
          <p:cNvSpPr txBox="1"/>
          <p:nvPr/>
        </p:nvSpPr>
        <p:spPr>
          <a:xfrm>
            <a:off x="6585055" y="4028847"/>
            <a:ext cx="48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데이터를 이용해 문제를 풀어보자</a:t>
            </a:r>
            <a:endParaRPr kumimoji="1" lang="ko-KR" altLang="en-US" sz="2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255541-9A8D-C724-4C6D-4C252335B828}"/>
              </a:ext>
            </a:extLst>
          </p:cNvPr>
          <p:cNvSpPr txBox="1"/>
          <p:nvPr/>
        </p:nvSpPr>
        <p:spPr>
          <a:xfrm>
            <a:off x="6585055" y="4841981"/>
            <a:ext cx="489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다양한 데이터 사용</a:t>
            </a:r>
          </a:p>
        </p:txBody>
      </p:sp>
    </p:spTree>
    <p:extLst>
      <p:ext uri="{BB962C8B-B14F-4D97-AF65-F5344CB8AC3E}">
        <p14:creationId xmlns:p14="http://schemas.microsoft.com/office/powerpoint/2010/main" val="875946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7D712EC-F952-8EE9-FAF8-7FCE013C2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670277"/>
              </p:ext>
            </p:extLst>
          </p:nvPr>
        </p:nvGraphicFramePr>
        <p:xfrm>
          <a:off x="981075" y="2180289"/>
          <a:ext cx="4064000" cy="2216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63703341"/>
                    </a:ext>
                  </a:extLst>
                </a:gridCol>
              </a:tblGrid>
              <a:tr h="449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전국 전통시장 표준데이터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944644"/>
                  </a:ext>
                </a:extLst>
              </a:tr>
              <a:tr h="502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전국 버스정류장 위치정보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020471"/>
                  </a:ext>
                </a:extLst>
              </a:tr>
              <a:tr h="533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전국 주차장 정보 표준데이터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979972"/>
                  </a:ext>
                </a:extLst>
              </a:tr>
              <a:tr h="2488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Kakao developers(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위치 </a:t>
                      </a:r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제공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687697"/>
                  </a:ext>
                </a:extLst>
              </a:tr>
              <a:tr h="248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국토지리정보원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좌표변환 프로그램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123370"/>
                  </a:ext>
                </a:extLst>
              </a:tr>
            </a:tbl>
          </a:graphicData>
        </a:graphic>
      </p:graphicFrame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7B05200-5DD7-7AED-68C1-22C33661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37" y="4321508"/>
            <a:ext cx="4839265" cy="853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ADE4F9-1640-0336-BEB1-5836019DD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917" y="2488583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2395C-AC59-9946-B66C-7A07294B35B9}"/>
              </a:ext>
            </a:extLst>
          </p:cNvPr>
          <p:cNvSpPr txBox="1"/>
          <p:nvPr/>
        </p:nvSpPr>
        <p:spPr>
          <a:xfrm>
            <a:off x="4922017" y="1736583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개발 동기 및 주제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62675-568A-E04A-B33C-E7CBC8A24989}"/>
              </a:ext>
            </a:extLst>
          </p:cNvPr>
          <p:cNvSpPr txBox="1"/>
          <p:nvPr/>
        </p:nvSpPr>
        <p:spPr>
          <a:xfrm>
            <a:off x="3859782" y="148363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BAF253-2DC7-6340-821E-8FF115C6F9B2}"/>
              </a:ext>
            </a:extLst>
          </p:cNvPr>
          <p:cNvSpPr txBox="1"/>
          <p:nvPr/>
        </p:nvSpPr>
        <p:spPr>
          <a:xfrm>
            <a:off x="3897881" y="234693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A9B7E-5914-D343-ADA6-6D4B6271E6FC}"/>
              </a:ext>
            </a:extLst>
          </p:cNvPr>
          <p:cNvSpPr txBox="1"/>
          <p:nvPr/>
        </p:nvSpPr>
        <p:spPr>
          <a:xfrm>
            <a:off x="3897880" y="3184887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1E80FF-1CE8-E944-9ADD-52C97DB2DA8F}"/>
              </a:ext>
            </a:extLst>
          </p:cNvPr>
          <p:cNvSpPr txBox="1"/>
          <p:nvPr/>
        </p:nvSpPr>
        <p:spPr>
          <a:xfrm>
            <a:off x="4960116" y="3429000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 설명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A1F9E-8F90-944C-938A-F3B1A33434DC}"/>
              </a:ext>
            </a:extLst>
          </p:cNvPr>
          <p:cNvSpPr txBox="1"/>
          <p:nvPr/>
        </p:nvSpPr>
        <p:spPr>
          <a:xfrm>
            <a:off x="3897879" y="4056135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02395C-AC59-9946-B66C-7A07294B35B9}"/>
              </a:ext>
            </a:extLst>
          </p:cNvPr>
          <p:cNvSpPr txBox="1"/>
          <p:nvPr/>
        </p:nvSpPr>
        <p:spPr>
          <a:xfrm>
            <a:off x="4960116" y="2595760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구조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DE15BC-FC77-BBF1-3D32-57BFEB5434AC}"/>
              </a:ext>
            </a:extLst>
          </p:cNvPr>
          <p:cNvSpPr txBox="1"/>
          <p:nvPr/>
        </p:nvSpPr>
        <p:spPr>
          <a:xfrm>
            <a:off x="4960116" y="4262240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데모 시현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433251-027D-93D9-17CB-E33B7E24A607}"/>
              </a:ext>
            </a:extLst>
          </p:cNvPr>
          <p:cNvSpPr txBox="1"/>
          <p:nvPr/>
        </p:nvSpPr>
        <p:spPr>
          <a:xfrm>
            <a:off x="3897881" y="4927383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05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FEB59-1D57-1EEE-46E3-7180A67A81AF}"/>
              </a:ext>
            </a:extLst>
          </p:cNvPr>
          <p:cNvSpPr txBox="1"/>
          <p:nvPr/>
        </p:nvSpPr>
        <p:spPr>
          <a:xfrm>
            <a:off x="4960116" y="5095480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마무리</a:t>
            </a:r>
            <a:endParaRPr kumimoji="1"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748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39511842-D751-081F-B98E-F2436DBC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86" y="934717"/>
            <a:ext cx="7573432" cy="16946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708A5E-9A76-5C64-BCAB-53A444A2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81" y="2932001"/>
            <a:ext cx="10963130" cy="19105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50C4F1-3657-9258-DFCA-E2C0A9102F2E}"/>
              </a:ext>
            </a:extLst>
          </p:cNvPr>
          <p:cNvSpPr txBox="1"/>
          <p:nvPr/>
        </p:nvSpPr>
        <p:spPr>
          <a:xfrm>
            <a:off x="913067" y="5476841"/>
            <a:ext cx="435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처리를 위한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Excel , python pandas, </a:t>
            </a:r>
            <a:r>
              <a:rPr lang="ko-KR" altLang="en-US" dirty="0">
                <a:solidFill>
                  <a:schemeClr val="bg1"/>
                </a:solidFill>
              </a:rPr>
              <a:t>좌표 변환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6907C-45F6-A945-E57B-56D6B4A71A7F}"/>
              </a:ext>
            </a:extLst>
          </p:cNvPr>
          <p:cNvSpPr txBox="1"/>
          <p:nvPr/>
        </p:nvSpPr>
        <p:spPr>
          <a:xfrm>
            <a:off x="6407996" y="5476841"/>
            <a:ext cx="4358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위치 정보 기반을 비교하여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 주변 위치 적용</a:t>
            </a:r>
          </a:p>
        </p:txBody>
      </p:sp>
    </p:spTree>
    <p:extLst>
      <p:ext uri="{BB962C8B-B14F-4D97-AF65-F5344CB8AC3E}">
        <p14:creationId xmlns:p14="http://schemas.microsoft.com/office/powerpoint/2010/main" val="1332636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AF5A7AC-06E3-58AB-0162-7D10ED22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2431832"/>
            <a:ext cx="11830050" cy="36889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B16AFA-78D5-1970-106A-ABCC9A9E5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16" y="517321"/>
            <a:ext cx="2573072" cy="20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5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52CE9B-78DE-5604-998E-E6C3B19A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85" y="1201995"/>
            <a:ext cx="3486150" cy="305795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B0D7AB4-F353-E87D-6241-A9341983C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458" y="3097735"/>
            <a:ext cx="6868484" cy="116221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144F0702-4145-2D83-7382-4BC1EF334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133" y="1335257"/>
            <a:ext cx="6505827" cy="9762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755684-0BAF-FA45-304B-9EB005C00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5231427"/>
            <a:ext cx="7668695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79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576DA3EC-D29E-555C-DAD4-5ADC56F6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8" y="704470"/>
            <a:ext cx="6763694" cy="54490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00D332-9978-CD80-59FC-604C59586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425" y="1475481"/>
            <a:ext cx="2857500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2E4640-F3EF-6A35-B9DE-6E30261EEF29}"/>
              </a:ext>
            </a:extLst>
          </p:cNvPr>
          <p:cNvSpPr txBox="1"/>
          <p:nvPr/>
        </p:nvSpPr>
        <p:spPr>
          <a:xfrm>
            <a:off x="7930737" y="3532782"/>
            <a:ext cx="4057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반경 </a:t>
            </a:r>
            <a:r>
              <a:rPr kumimoji="1" lang="en-US" altLang="ko-KR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2km </a:t>
            </a:r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안</a:t>
            </a:r>
            <a:endParaRPr kumimoji="1" lang="en-US" altLang="ko-KR" sz="2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지하철역</a:t>
            </a:r>
            <a:endParaRPr kumimoji="1" lang="en-US" altLang="ko-KR" sz="2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문화시설</a:t>
            </a:r>
            <a:endParaRPr kumimoji="1" lang="en-US" altLang="ko-KR" sz="2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관광명소</a:t>
            </a:r>
            <a:endParaRPr kumimoji="1" lang="en-US" altLang="ko-KR" sz="2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음식점</a:t>
            </a:r>
            <a:endParaRPr kumimoji="1" lang="en-US" altLang="ko-KR" sz="2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카페</a:t>
            </a:r>
            <a:endParaRPr kumimoji="1" lang="en-US" altLang="ko-KR" sz="2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ko-KR" altLang="en-US" sz="2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68AEDC-192D-AF49-7EF9-9EEE613E3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28" y="607704"/>
            <a:ext cx="10923398" cy="5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97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D01DD86-2BAA-98BC-ADE4-918EC15A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4" y="1201995"/>
            <a:ext cx="2510522" cy="48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0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56F7E02-ACE3-2F63-7FF1-20AECB54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788425"/>
            <a:ext cx="2688400" cy="99148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EEF20B7-4713-6F49-17E0-205D65BCC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5" y="2180289"/>
            <a:ext cx="7934325" cy="39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53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648F8F-2637-DA3A-CC57-1EFA1BB3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056" y="1095152"/>
            <a:ext cx="2636869" cy="53499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C92009-6FD7-D73F-0DA9-B7596932F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6" y="1095152"/>
            <a:ext cx="2774848" cy="534990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2FCCEA1A-8B2D-F8EB-D14C-45DB3F040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506" y="972151"/>
            <a:ext cx="2809398" cy="5472908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60121F2-5FF5-9D91-BC0B-2D7F45EB203B}"/>
              </a:ext>
            </a:extLst>
          </p:cNvPr>
          <p:cNvSpPr/>
          <p:nvPr/>
        </p:nvSpPr>
        <p:spPr>
          <a:xfrm rot="5400000">
            <a:off x="3746850" y="3408567"/>
            <a:ext cx="445325" cy="600075"/>
          </a:xfrm>
          <a:prstGeom prst="triangle">
            <a:avLst>
              <a:gd name="adj" fmla="val 542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F764A1DE-AB8C-2C4B-856B-EDF5AB436C3D}"/>
              </a:ext>
            </a:extLst>
          </p:cNvPr>
          <p:cNvSpPr/>
          <p:nvPr/>
        </p:nvSpPr>
        <p:spPr>
          <a:xfrm rot="5400000">
            <a:off x="7708074" y="3478713"/>
            <a:ext cx="445325" cy="600075"/>
          </a:xfrm>
          <a:prstGeom prst="triangle">
            <a:avLst>
              <a:gd name="adj" fmla="val 5427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851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445FE6F3-2538-6759-3511-5463400C9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67" y="5004223"/>
            <a:ext cx="2429338" cy="89594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DF7AB3A-2990-A36C-703D-75CD8E3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62" y="5012857"/>
            <a:ext cx="2548941" cy="10304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9EFC73-BD7D-21EA-0A01-E73CAB75FDF0}"/>
              </a:ext>
            </a:extLst>
          </p:cNvPr>
          <p:cNvSpPr txBox="1"/>
          <p:nvPr/>
        </p:nvSpPr>
        <p:spPr>
          <a:xfrm>
            <a:off x="1035508" y="1149962"/>
            <a:ext cx="358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과일 품질 이미지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DCAE2-547A-97E5-D05F-16EFC9405025}"/>
              </a:ext>
            </a:extLst>
          </p:cNvPr>
          <p:cNvSpPr txBox="1"/>
          <p:nvPr/>
        </p:nvSpPr>
        <p:spPr>
          <a:xfrm>
            <a:off x="1035508" y="4405732"/>
            <a:ext cx="296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빅데이터 프로세스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976504-AB72-1938-A3AE-4756A638AF3E}"/>
              </a:ext>
            </a:extLst>
          </p:cNvPr>
          <p:cNvSpPr txBox="1"/>
          <p:nvPr/>
        </p:nvSpPr>
        <p:spPr>
          <a:xfrm>
            <a:off x="7767139" y="4344947"/>
            <a:ext cx="296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리뷰 작성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A05FEF-FB0F-01B6-3DC5-EC502888D4EC}"/>
              </a:ext>
            </a:extLst>
          </p:cNvPr>
          <p:cNvSpPr txBox="1"/>
          <p:nvPr/>
        </p:nvSpPr>
        <p:spPr>
          <a:xfrm>
            <a:off x="6808031" y="975585"/>
            <a:ext cx="4674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실시간 가격분석</a:t>
            </a:r>
            <a:r>
              <a:rPr kumimoji="1" lang="en-US" altLang="ko-KR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장바구니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EC5848E-DC56-6739-F349-2092C9CC0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151" y="1859519"/>
            <a:ext cx="2059655" cy="817004"/>
          </a:xfrm>
          <a:prstGeom prst="rect">
            <a:avLst/>
          </a:prstGeom>
        </p:spPr>
      </p:pic>
      <p:pic>
        <p:nvPicPr>
          <p:cNvPr id="48" name="그림 47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25B738EE-B4CE-57A7-C08E-88DEAA3E1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512" y="1566786"/>
            <a:ext cx="2429337" cy="100039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806DEF6-933B-24B5-C411-64AAD6C14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729" y="2703294"/>
            <a:ext cx="1933270" cy="19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2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04. </a:t>
            </a:r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데모시현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8D7609-C91D-8F4F-BB19-87D2C0454B4D}"/>
              </a:ext>
            </a:extLst>
          </p:cNvPr>
          <p:cNvSpPr/>
          <p:nvPr/>
        </p:nvSpPr>
        <p:spPr>
          <a:xfrm>
            <a:off x="285786" y="1095152"/>
            <a:ext cx="11620428" cy="514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2A32ADE-41B2-E370-B926-146E4F77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69" y="2180289"/>
            <a:ext cx="2573072" cy="20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5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49567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DCE83D-C3BC-4F8E-8DD0-95DD1E116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507" y="3453349"/>
            <a:ext cx="1673653" cy="13292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DEE3D5B-87C7-4DAC-8232-D9691C96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59" y="3473908"/>
            <a:ext cx="1686810" cy="1381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AF7B65B-7E1C-435A-9C78-87978FDDE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022" y="3576177"/>
            <a:ext cx="1686810" cy="138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0A2E65-A8F7-48D5-8365-098899CB38EE}"/>
              </a:ext>
            </a:extLst>
          </p:cNvPr>
          <p:cNvSpPr txBox="1"/>
          <p:nvPr/>
        </p:nvSpPr>
        <p:spPr>
          <a:xfrm>
            <a:off x="1593507" y="5212382"/>
            <a:ext cx="22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머신러닝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빅데이터 프로세스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F13F0-351F-43FA-ADD3-DDAA678AF900}"/>
              </a:ext>
            </a:extLst>
          </p:cNvPr>
          <p:cNvSpPr txBox="1"/>
          <p:nvPr/>
        </p:nvSpPr>
        <p:spPr>
          <a:xfrm>
            <a:off x="5167981" y="5212382"/>
            <a:ext cx="160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Front-end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파이어베이스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BCCAE6-DFD4-43AA-B25F-570FC895FE47}"/>
              </a:ext>
            </a:extLst>
          </p:cNvPr>
          <p:cNvSpPr txBox="1"/>
          <p:nvPr/>
        </p:nvSpPr>
        <p:spPr>
          <a:xfrm>
            <a:off x="8076093" y="5164375"/>
            <a:ext cx="3496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Front-end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실시간 가격정보 분석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장바구니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EA650-86C8-4E11-8270-5D5AACBC38DD}"/>
              </a:ext>
            </a:extLst>
          </p:cNvPr>
          <p:cNvSpPr txBox="1"/>
          <p:nvPr/>
        </p:nvSpPr>
        <p:spPr>
          <a:xfrm>
            <a:off x="1824742" y="3084017"/>
            <a:ext cx="121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박민규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3B9D31-816E-4BFD-94FC-5CDB12041B32}"/>
              </a:ext>
            </a:extLst>
          </p:cNvPr>
          <p:cNvSpPr txBox="1"/>
          <p:nvPr/>
        </p:nvSpPr>
        <p:spPr>
          <a:xfrm>
            <a:off x="5216107" y="3082015"/>
            <a:ext cx="121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문희찬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33011D-11AC-40F2-9092-0E6CCBAD038B}"/>
              </a:ext>
            </a:extLst>
          </p:cNvPr>
          <p:cNvSpPr txBox="1"/>
          <p:nvPr/>
        </p:nvSpPr>
        <p:spPr>
          <a:xfrm>
            <a:off x="8518764" y="3218675"/>
            <a:ext cx="121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이준수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BDC05-3CEC-803B-7246-E113341ACDDC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05.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마무리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B292C2-4C86-551B-E075-BA56F51CC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572" y="920611"/>
            <a:ext cx="9221487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개발 동기 및 주제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E7E6C8-E788-5B4D-8C2B-CD302BD8E913}"/>
              </a:ext>
            </a:extLst>
          </p:cNvPr>
          <p:cNvSpPr/>
          <p:nvPr/>
        </p:nvSpPr>
        <p:spPr>
          <a:xfrm>
            <a:off x="527486" y="1540047"/>
            <a:ext cx="4643269" cy="43984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rgbClr val="63E7E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22DA248-3F6D-5647-911E-5833B6183EF4}"/>
              </a:ext>
            </a:extLst>
          </p:cNvPr>
          <p:cNvCxnSpPr>
            <a:cxnSpLocks/>
          </p:cNvCxnSpPr>
          <p:nvPr/>
        </p:nvCxnSpPr>
        <p:spPr>
          <a:xfrm>
            <a:off x="5427054" y="2954700"/>
            <a:ext cx="1327224" cy="0"/>
          </a:xfrm>
          <a:prstGeom prst="line">
            <a:avLst/>
          </a:prstGeom>
          <a:ln w="38100">
            <a:solidFill>
              <a:srgbClr val="63E7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AE1AC0-07A4-3942-9E99-3968D3C7F981}"/>
              </a:ext>
            </a:extLst>
          </p:cNvPr>
          <p:cNvSpPr txBox="1"/>
          <p:nvPr/>
        </p:nvSpPr>
        <p:spPr>
          <a:xfrm>
            <a:off x="6950775" y="2800159"/>
            <a:ext cx="280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외면받는</a:t>
            </a:r>
            <a:r>
              <a:rPr lang="ko-KR" altLang="en-US" b="1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전통시장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F4ABBF-A3D2-C24E-BF2B-8E1117075FD2}"/>
              </a:ext>
            </a:extLst>
          </p:cNvPr>
          <p:cNvSpPr/>
          <p:nvPr/>
        </p:nvSpPr>
        <p:spPr>
          <a:xfrm>
            <a:off x="5960338" y="3391839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E1A79D1-83BE-1F42-8100-FC156FAC6662}"/>
              </a:ext>
            </a:extLst>
          </p:cNvPr>
          <p:cNvSpPr/>
          <p:nvPr/>
        </p:nvSpPr>
        <p:spPr>
          <a:xfrm>
            <a:off x="5960338" y="3730393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A2CC1-991C-644A-A863-2CEA01F8B1D1}"/>
              </a:ext>
            </a:extLst>
          </p:cNvPr>
          <p:cNvSpPr txBox="1"/>
          <p:nvPr/>
        </p:nvSpPr>
        <p:spPr>
          <a:xfrm>
            <a:off x="6261015" y="3301904"/>
            <a:ext cx="4639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복합쇼핑몰 휴업하면 대형마트나 백화점 갈 것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“62.8%”</a:t>
            </a:r>
            <a:endParaRPr kumimoji="1" lang="ko-KR" altLang="en-US" sz="14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7AA5BCF-2F95-BB46-8134-88D474F5377F}"/>
              </a:ext>
            </a:extLst>
          </p:cNvPr>
          <p:cNvSpPr/>
          <p:nvPr/>
        </p:nvSpPr>
        <p:spPr>
          <a:xfrm>
            <a:off x="6762132" y="2912901"/>
            <a:ext cx="92325" cy="92325"/>
          </a:xfrm>
          <a:prstGeom prst="ellipse">
            <a:avLst/>
          </a:prstGeom>
          <a:noFill/>
          <a:ln w="38100">
            <a:solidFill>
              <a:srgbClr val="63E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76C605-9DDE-4A49-A0CE-91574080B4F9}"/>
              </a:ext>
            </a:extLst>
          </p:cNvPr>
          <p:cNvSpPr txBox="1"/>
          <p:nvPr/>
        </p:nvSpPr>
        <p:spPr>
          <a:xfrm>
            <a:off x="1669211" y="3599721"/>
            <a:ext cx="280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그래프 혹은 그림을</a:t>
            </a:r>
            <a:endParaRPr lang="en-US" altLang="ko-KR" dirty="0"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pPr algn="ctr"/>
            <a:r>
              <a:rPr lang="ko-KR" altLang="en-US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넣어주세요</a:t>
            </a:r>
            <a:r>
              <a:rPr lang="en-US" altLang="ko-KR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.</a:t>
            </a:r>
            <a:endParaRPr lang="ko-KR" altLang="en-US" dirty="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7B4B52-E331-C240-87FE-6D652EFAA2F2}"/>
              </a:ext>
            </a:extLst>
          </p:cNvPr>
          <p:cNvSpPr txBox="1"/>
          <p:nvPr/>
        </p:nvSpPr>
        <p:spPr>
          <a:xfrm>
            <a:off x="6261016" y="3651060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11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년간 전통시장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160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곳 사라져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427A0F6-11A5-1441-99E2-008E1175320C}"/>
              </a:ext>
            </a:extLst>
          </p:cNvPr>
          <p:cNvSpPr/>
          <p:nvPr/>
        </p:nvSpPr>
        <p:spPr>
          <a:xfrm>
            <a:off x="5960338" y="4122767"/>
            <a:ext cx="92325" cy="92325"/>
          </a:xfrm>
          <a:prstGeom prst="ellipse">
            <a:avLst/>
          </a:prstGeom>
          <a:noFill/>
          <a:ln w="38100">
            <a:solidFill>
              <a:srgbClr val="F6C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건물, 줄지은, 여러개이(가) 표시된 사진&#10;&#10;자동 생성된 설명">
            <a:extLst>
              <a:ext uri="{FF2B5EF4-FFF2-40B4-BE49-F238E27FC236}">
                <a16:creationId xmlns:a16="http://schemas.microsoft.com/office/drawing/2014/main" id="{C2020337-BB49-4F11-908D-9D8B812A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9" y="1527157"/>
            <a:ext cx="4738401" cy="43984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A2972C-5876-191A-34C6-17D3463BFF41}"/>
              </a:ext>
            </a:extLst>
          </p:cNvPr>
          <p:cNvSpPr txBox="1"/>
          <p:nvPr/>
        </p:nvSpPr>
        <p:spPr>
          <a:xfrm>
            <a:off x="6261016" y="4039803"/>
            <a:ext cx="389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매출의 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90%</a:t>
            </a:r>
            <a:r>
              <a:rPr kumimoji="1" lang="ko-KR" altLang="en-US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가 감소</a:t>
            </a:r>
            <a:r>
              <a:rPr kumimoji="1" lang="en-US" altLang="ko-KR" sz="1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kumimoji="1" lang="ko-KR" altLang="en-US" sz="11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86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81E49A-A3F9-C28D-202D-F14E5B78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01995"/>
            <a:ext cx="4987348" cy="45905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54A86F-B59B-E97B-1113-4FE384F50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22" y="2479236"/>
            <a:ext cx="1673653" cy="1329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7D867A-7850-311B-030A-A286B601F53E}"/>
              </a:ext>
            </a:extLst>
          </p:cNvPr>
          <p:cNvSpPr txBox="1"/>
          <p:nvPr/>
        </p:nvSpPr>
        <p:spPr>
          <a:xfrm>
            <a:off x="1995822" y="4238269"/>
            <a:ext cx="22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머신러닝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빅데이터 프로세스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CA39AE-CE45-F2C0-77D3-DDEB7147FBB0}"/>
              </a:ext>
            </a:extLst>
          </p:cNvPr>
          <p:cNvSpPr txBox="1"/>
          <p:nvPr/>
        </p:nvSpPr>
        <p:spPr>
          <a:xfrm>
            <a:off x="2227057" y="2109904"/>
            <a:ext cx="121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박민규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8A7D0-DB9D-74EF-9BB7-1C5F8CA8257F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05.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마무리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645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C8755C-CD3D-5C51-ABAA-31E48C542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69" y="2504838"/>
            <a:ext cx="1686810" cy="1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0ACFEF-8175-6E91-DFFB-7210A139F5E4}"/>
              </a:ext>
            </a:extLst>
          </p:cNvPr>
          <p:cNvSpPr txBox="1"/>
          <p:nvPr/>
        </p:nvSpPr>
        <p:spPr>
          <a:xfrm>
            <a:off x="2067391" y="4243312"/>
            <a:ext cx="160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Front-end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파이어베이스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E21FD-E7A9-A423-A34E-29A61F36E168}"/>
              </a:ext>
            </a:extLst>
          </p:cNvPr>
          <p:cNvSpPr txBox="1"/>
          <p:nvPr/>
        </p:nvSpPr>
        <p:spPr>
          <a:xfrm>
            <a:off x="2115517" y="2112945"/>
            <a:ext cx="121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문희찬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5715B9F-F98F-EFD0-9B81-AEED64A89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683" y="1201995"/>
            <a:ext cx="4723929" cy="4610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3AD8AA-E215-7F1E-1B08-032484FB3670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05.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마무리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767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A137D-B8EB-9B38-60D5-A8F58322D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566" y="2558738"/>
            <a:ext cx="1686810" cy="1381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64B122-50C6-BF38-190A-20E06982FCFD}"/>
              </a:ext>
            </a:extLst>
          </p:cNvPr>
          <p:cNvSpPr txBox="1"/>
          <p:nvPr/>
        </p:nvSpPr>
        <p:spPr>
          <a:xfrm>
            <a:off x="1387637" y="4146936"/>
            <a:ext cx="3496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Front-end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실시간 가격정보 분석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장바구니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C1687-BF8A-3A85-0ACA-8BE87E593943}"/>
              </a:ext>
            </a:extLst>
          </p:cNvPr>
          <p:cNvSpPr txBox="1"/>
          <p:nvPr/>
        </p:nvSpPr>
        <p:spPr>
          <a:xfrm>
            <a:off x="1830308" y="2201236"/>
            <a:ext cx="1211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이준수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0CD8988-5605-9A06-B51F-1D4852DD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15643"/>
            <a:ext cx="4822453" cy="49632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746517-78F1-4208-4978-9008CB8501B3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05.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마무리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 </a:t>
            </a: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761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01BBDA2-417B-3ADC-7795-EED1562AA1E5}"/>
              </a:ext>
            </a:extLst>
          </p:cNvPr>
          <p:cNvSpPr/>
          <p:nvPr/>
        </p:nvSpPr>
        <p:spPr>
          <a:xfrm>
            <a:off x="1905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07AF48-E752-7D48-AF63-6F78D0FB10EB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172010-28DF-45E7-B242-E50B51CA24CA}"/>
              </a:ext>
            </a:extLst>
          </p:cNvPr>
          <p:cNvSpPr txBox="1"/>
          <p:nvPr/>
        </p:nvSpPr>
        <p:spPr>
          <a:xfrm>
            <a:off x="2895099" y="4617728"/>
            <a:ext cx="68120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감사합니다</a:t>
            </a:r>
            <a:r>
              <a:rPr lang="en-US" altLang="ko-KR" sz="6600" dirty="0">
                <a:latin typeface="PureunJeonnam" panose="020B0503000000000000" pitchFamily="34" charset="-127"/>
                <a:ea typeface="PureunJeonnam" panose="020B0503000000000000" pitchFamily="34" charset="-127"/>
              </a:rPr>
              <a:t>.</a:t>
            </a:r>
            <a:endParaRPr lang="ko-KR" altLang="en-US" sz="6600" dirty="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A7CC6A-1E17-F9FB-0B05-8B39E5281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723" y="152400"/>
            <a:ext cx="5986698" cy="48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2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개발 동기 및 주제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75BB70-98A7-290A-1BD2-34F5CAD9E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42" y="826072"/>
            <a:ext cx="7084622" cy="38669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8CBF6F-2CC7-6384-B8E6-AAE1B6051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6" y="1552575"/>
            <a:ext cx="2626250" cy="2626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C28AF3-CB35-AD45-C0E1-DAE97BAB6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957" y="2247700"/>
            <a:ext cx="2133494" cy="213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개발 동기 및 주제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5C57D5B-BB44-3016-AC23-2DB0E748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93" y="1279626"/>
            <a:ext cx="6882414" cy="245637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C262D7D-1923-2BB3-280E-BDEF40A3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785" y="4444741"/>
            <a:ext cx="5944430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5132E3-2415-EC82-D479-2868B63D7CEF}"/>
              </a:ext>
            </a:extLst>
          </p:cNvPr>
          <p:cNvSpPr/>
          <p:nvPr/>
        </p:nvSpPr>
        <p:spPr>
          <a:xfrm>
            <a:off x="175405" y="599872"/>
            <a:ext cx="11879435" cy="5851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개발 동기 및 주제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87D372-6032-2601-713A-5A572EF6D85B}"/>
              </a:ext>
            </a:extLst>
          </p:cNvPr>
          <p:cNvSpPr txBox="1"/>
          <p:nvPr/>
        </p:nvSpPr>
        <p:spPr>
          <a:xfrm>
            <a:off x="3061726" y="4143862"/>
            <a:ext cx="732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전통시장을 지키며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9AF224-EE18-43D7-BB6E-6C2A5262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13" y="788425"/>
            <a:ext cx="4136349" cy="3321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CAB7AA-9458-FE90-0E42-512D6012B3EA}"/>
              </a:ext>
            </a:extLst>
          </p:cNvPr>
          <p:cNvSpPr txBox="1"/>
          <p:nvPr/>
        </p:nvSpPr>
        <p:spPr>
          <a:xfrm>
            <a:off x="3061726" y="4654335"/>
            <a:ext cx="732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다른 앱과 차별성을 가진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D4070-3315-1525-CDF7-215D36E308E2}"/>
              </a:ext>
            </a:extLst>
          </p:cNvPr>
          <p:cNvSpPr txBox="1"/>
          <p:nvPr/>
        </p:nvSpPr>
        <p:spPr>
          <a:xfrm>
            <a:off x="3061726" y="5165435"/>
            <a:ext cx="7329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실용적인 어플 제작</a:t>
            </a:r>
          </a:p>
        </p:txBody>
      </p:sp>
    </p:spTree>
    <p:extLst>
      <p:ext uri="{BB962C8B-B14F-4D97-AF65-F5344CB8AC3E}">
        <p14:creationId xmlns:p14="http://schemas.microsoft.com/office/powerpoint/2010/main" val="274868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래픽 3" descr="남자 단색으로 채워진">
            <a:extLst>
              <a:ext uri="{FF2B5EF4-FFF2-40B4-BE49-F238E27FC236}">
                <a16:creationId xmlns:a16="http://schemas.microsoft.com/office/drawing/2014/main" id="{656D58ED-5BCB-4BA9-B19D-CE99EB0B7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2337" y="3099231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FB8AE7-9E22-4EB8-9FDE-3F7F1BD07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329" y="2768355"/>
            <a:ext cx="3695700" cy="123825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6A16A8A-086F-4D15-92B0-1FAE29684A8F}"/>
              </a:ext>
            </a:extLst>
          </p:cNvPr>
          <p:cNvCxnSpPr>
            <a:cxnSpLocks/>
          </p:cNvCxnSpPr>
          <p:nvPr/>
        </p:nvCxnSpPr>
        <p:spPr>
          <a:xfrm flipV="1">
            <a:off x="5835316" y="2374232"/>
            <a:ext cx="0" cy="5284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D92E91-8028-4886-A841-24BB94BB6826}"/>
              </a:ext>
            </a:extLst>
          </p:cNvPr>
          <p:cNvSpPr txBox="1"/>
          <p:nvPr/>
        </p:nvSpPr>
        <p:spPr>
          <a:xfrm>
            <a:off x="1415716" y="2341568"/>
            <a:ext cx="138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user</a:t>
            </a:r>
            <a:endParaRPr lang="ko-KR" altLang="en-US" sz="36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EF722D-403B-4E7C-8708-8847B7064947}"/>
              </a:ext>
            </a:extLst>
          </p:cNvPr>
          <p:cNvCxnSpPr>
            <a:cxnSpLocks/>
          </p:cNvCxnSpPr>
          <p:nvPr/>
        </p:nvCxnSpPr>
        <p:spPr>
          <a:xfrm>
            <a:off x="2662989" y="3458173"/>
            <a:ext cx="26168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83EE479-8CAD-454A-AB54-C5FF3E2F8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316" y="4926917"/>
            <a:ext cx="3048000" cy="1495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1C035D3-4DD9-4981-9C2C-31CD31D29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727" y="836527"/>
            <a:ext cx="3648075" cy="1247775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0A4B71-DACE-474B-A8B6-F3D9C19B3B1A}"/>
              </a:ext>
            </a:extLst>
          </p:cNvPr>
          <p:cNvCxnSpPr>
            <a:cxnSpLocks/>
          </p:cNvCxnSpPr>
          <p:nvPr/>
        </p:nvCxnSpPr>
        <p:spPr>
          <a:xfrm>
            <a:off x="6390774" y="3458173"/>
            <a:ext cx="14056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309BB2B-AD9F-44F8-96EC-39052999BD31}"/>
              </a:ext>
            </a:extLst>
          </p:cNvPr>
          <p:cNvCxnSpPr/>
          <p:nvPr/>
        </p:nvCxnSpPr>
        <p:spPr>
          <a:xfrm flipV="1">
            <a:off x="5835316" y="4303296"/>
            <a:ext cx="0" cy="5284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8E9F16C-E044-7341-1EF7-05DFBFA36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691" y="2694416"/>
            <a:ext cx="2573072" cy="20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9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445FE6F3-2538-6759-3511-5463400C9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567" y="5004223"/>
            <a:ext cx="2429338" cy="89594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DF7AB3A-2990-A36C-703D-75CD8E38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62" y="5012857"/>
            <a:ext cx="2548941" cy="10304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구조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9EFC73-BD7D-21EA-0A01-E73CAB75FDF0}"/>
              </a:ext>
            </a:extLst>
          </p:cNvPr>
          <p:cNvSpPr txBox="1"/>
          <p:nvPr/>
        </p:nvSpPr>
        <p:spPr>
          <a:xfrm>
            <a:off x="1035508" y="1149962"/>
            <a:ext cx="358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과일 품질 이미지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3DCAE2-547A-97E5-D05F-16EFC9405025}"/>
              </a:ext>
            </a:extLst>
          </p:cNvPr>
          <p:cNvSpPr txBox="1"/>
          <p:nvPr/>
        </p:nvSpPr>
        <p:spPr>
          <a:xfrm>
            <a:off x="1035508" y="4405732"/>
            <a:ext cx="296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</a:t>
            </a:r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빅데이터 프로세스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976504-AB72-1938-A3AE-4756A638AF3E}"/>
              </a:ext>
            </a:extLst>
          </p:cNvPr>
          <p:cNvSpPr txBox="1"/>
          <p:nvPr/>
        </p:nvSpPr>
        <p:spPr>
          <a:xfrm>
            <a:off x="7767139" y="4344947"/>
            <a:ext cx="296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4.</a:t>
            </a:r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리뷰 작성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FA05FEF-FB0F-01B6-3DC5-EC502888D4EC}"/>
              </a:ext>
            </a:extLst>
          </p:cNvPr>
          <p:cNvSpPr txBox="1"/>
          <p:nvPr/>
        </p:nvSpPr>
        <p:spPr>
          <a:xfrm>
            <a:off x="6808031" y="975585"/>
            <a:ext cx="4674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</a:t>
            </a:r>
            <a:r>
              <a:rPr kumimoji="1" lang="ko-KR" altLang="en-US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실시간 가격분석</a:t>
            </a:r>
            <a:r>
              <a:rPr kumimoji="1" lang="en-US" altLang="ko-KR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8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장바구니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EC5848E-DC56-6739-F349-2092C9CC0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48" y="1859519"/>
            <a:ext cx="2059655" cy="817004"/>
          </a:xfrm>
          <a:prstGeom prst="rect">
            <a:avLst/>
          </a:prstGeom>
        </p:spPr>
      </p:pic>
      <p:pic>
        <p:nvPicPr>
          <p:cNvPr id="48" name="그림 47" descr="텍스트, 잔디이(가) 표시된 사진&#10;&#10;자동 생성된 설명">
            <a:extLst>
              <a:ext uri="{FF2B5EF4-FFF2-40B4-BE49-F238E27FC236}">
                <a16:creationId xmlns:a16="http://schemas.microsoft.com/office/drawing/2014/main" id="{25B738EE-B4CE-57A7-C08E-88DEAA3E1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512" y="1566786"/>
            <a:ext cx="2429337" cy="100039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7883983-AC9D-C706-ECDC-67C6F8E6E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590" y="1783317"/>
            <a:ext cx="2082288" cy="3912178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997CB40-A597-23B2-1574-FC9D42DC5D55}"/>
              </a:ext>
            </a:extLst>
          </p:cNvPr>
          <p:cNvCxnSpPr/>
          <p:nvPr/>
        </p:nvCxnSpPr>
        <p:spPr>
          <a:xfrm>
            <a:off x="3952875" y="2268021"/>
            <a:ext cx="771525" cy="1894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EB56DF7-3A55-31B2-1EB9-E0BD5E3A0238}"/>
              </a:ext>
            </a:extLst>
          </p:cNvPr>
          <p:cNvCxnSpPr/>
          <p:nvPr/>
        </p:nvCxnSpPr>
        <p:spPr>
          <a:xfrm flipH="1">
            <a:off x="7010400" y="2457450"/>
            <a:ext cx="920337" cy="8858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2AFCD1E-2F5B-2D1A-21F5-91160EA21C92}"/>
              </a:ext>
            </a:extLst>
          </p:cNvPr>
          <p:cNvCxnSpPr>
            <a:cxnSpLocks/>
          </p:cNvCxnSpPr>
          <p:nvPr/>
        </p:nvCxnSpPr>
        <p:spPr>
          <a:xfrm flipV="1">
            <a:off x="4075780" y="4575779"/>
            <a:ext cx="648620" cy="4370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9191A57-A43B-8BF9-50CF-87B4823AF8EE}"/>
              </a:ext>
            </a:extLst>
          </p:cNvPr>
          <p:cNvCxnSpPr>
            <a:cxnSpLocks/>
          </p:cNvCxnSpPr>
          <p:nvPr/>
        </p:nvCxnSpPr>
        <p:spPr>
          <a:xfrm flipH="1">
            <a:off x="7200900" y="4733699"/>
            <a:ext cx="1008667" cy="2791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276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10683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기술설명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F32EC-5A0B-6141-93BB-71F5ADDE1CF6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래픽 7" descr="갈매기형 화살표">
            <a:extLst>
              <a:ext uri="{FF2B5EF4-FFF2-40B4-BE49-F238E27FC236}">
                <a16:creationId xmlns:a16="http://schemas.microsoft.com/office/drawing/2014/main" id="{404FB136-E064-484F-B824-D79AA1B69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3775" y="1003912"/>
            <a:ext cx="914400" cy="914400"/>
          </a:xfrm>
          <a:prstGeom prst="rect">
            <a:avLst/>
          </a:prstGeom>
        </p:spPr>
      </p:pic>
      <p:pic>
        <p:nvPicPr>
          <p:cNvPr id="15" name="그래픽 14" descr="갈매기형 화살표">
            <a:extLst>
              <a:ext uri="{FF2B5EF4-FFF2-40B4-BE49-F238E27FC236}">
                <a16:creationId xmlns:a16="http://schemas.microsoft.com/office/drawing/2014/main" id="{5A8CF053-B414-465C-85F2-ECD291B90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9950" y="1003912"/>
            <a:ext cx="914400" cy="914400"/>
          </a:xfrm>
          <a:prstGeom prst="rect">
            <a:avLst/>
          </a:prstGeom>
        </p:spPr>
      </p:pic>
      <p:pic>
        <p:nvPicPr>
          <p:cNvPr id="6" name="그래픽 5" descr="사과 단색으로 채워진">
            <a:extLst>
              <a:ext uri="{FF2B5EF4-FFF2-40B4-BE49-F238E27FC236}">
                <a16:creationId xmlns:a16="http://schemas.microsoft.com/office/drawing/2014/main" id="{16F396BD-40E4-441E-98AD-BC092BA2C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782" y="2702914"/>
            <a:ext cx="1572126" cy="1572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3DFCB3-2698-4BF1-8F94-B0CE08171E6C}"/>
              </a:ext>
            </a:extLst>
          </p:cNvPr>
          <p:cNvSpPr txBox="1"/>
          <p:nvPr/>
        </p:nvSpPr>
        <p:spPr>
          <a:xfrm>
            <a:off x="994611" y="134753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입력 단계</a:t>
            </a:r>
          </a:p>
        </p:txBody>
      </p:sp>
      <p:pic>
        <p:nvPicPr>
          <p:cNvPr id="12" name="그림 11" descr="사과, 과일, 실내, 빨간색이(가) 표시된 사진&#10;&#10;자동 생성된 설명">
            <a:extLst>
              <a:ext uri="{FF2B5EF4-FFF2-40B4-BE49-F238E27FC236}">
                <a16:creationId xmlns:a16="http://schemas.microsoft.com/office/drawing/2014/main" id="{760685BB-CFEA-40AB-94A6-4A88EE7F3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4775" y="3429000"/>
            <a:ext cx="2124430" cy="18158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B81C1A-C463-439C-8315-6EFF2C3751D5}"/>
              </a:ext>
            </a:extLst>
          </p:cNvPr>
          <p:cNvSpPr txBox="1"/>
          <p:nvPr/>
        </p:nvSpPr>
        <p:spPr>
          <a:xfrm>
            <a:off x="4800256" y="127644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분류 단계</a:t>
            </a:r>
          </a:p>
        </p:txBody>
      </p:sp>
      <p:pic>
        <p:nvPicPr>
          <p:cNvPr id="19" name="그래픽 18" descr="인공 지능 단색으로 채워진">
            <a:extLst>
              <a:ext uri="{FF2B5EF4-FFF2-40B4-BE49-F238E27FC236}">
                <a16:creationId xmlns:a16="http://schemas.microsoft.com/office/drawing/2014/main" id="{78B1B013-9EEA-4A2D-B2CB-1F37C75865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6281" y="1885176"/>
            <a:ext cx="914400" cy="914400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9F524CA-0F74-4309-B10D-86705388F1F5}"/>
              </a:ext>
            </a:extLst>
          </p:cNvPr>
          <p:cNvCxnSpPr/>
          <p:nvPr/>
        </p:nvCxnSpPr>
        <p:spPr>
          <a:xfrm flipH="1">
            <a:off x="5382126" y="2877195"/>
            <a:ext cx="192506" cy="307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6D642C0-0EB8-4F80-BBE3-A0A75D0B890A}"/>
              </a:ext>
            </a:extLst>
          </p:cNvPr>
          <p:cNvCxnSpPr/>
          <p:nvPr/>
        </p:nvCxnSpPr>
        <p:spPr>
          <a:xfrm>
            <a:off x="6039853" y="2877195"/>
            <a:ext cx="272715" cy="307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7E41FD-E0C5-45F5-AEA8-D15ED45CEEAF}"/>
              </a:ext>
            </a:extLst>
          </p:cNvPr>
          <p:cNvSpPr txBox="1"/>
          <p:nvPr/>
        </p:nvSpPr>
        <p:spPr>
          <a:xfrm>
            <a:off x="6096000" y="348897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싱싱한 사과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D06A18-3FC5-4527-A84B-E0E1EBE76B6A}"/>
              </a:ext>
            </a:extLst>
          </p:cNvPr>
          <p:cNvSpPr txBox="1"/>
          <p:nvPr/>
        </p:nvSpPr>
        <p:spPr>
          <a:xfrm>
            <a:off x="8825034" y="134233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출력 단계</a:t>
            </a:r>
          </a:p>
        </p:txBody>
      </p:sp>
      <p:pic>
        <p:nvPicPr>
          <p:cNvPr id="27" name="그래픽 26" descr="프로젝터 화면 윤곽선">
            <a:extLst>
              <a:ext uri="{FF2B5EF4-FFF2-40B4-BE49-F238E27FC236}">
                <a16:creationId xmlns:a16="http://schemas.microsoft.com/office/drawing/2014/main" id="{28459805-FEB7-4E03-B34E-AA058FF496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8198" y="2111101"/>
            <a:ext cx="3007895" cy="36071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39AA2E-A270-49AB-AB26-6CB15410FC53}"/>
              </a:ext>
            </a:extLst>
          </p:cNvPr>
          <p:cNvSpPr txBox="1"/>
          <p:nvPr/>
        </p:nvSpPr>
        <p:spPr>
          <a:xfrm>
            <a:off x="9558027" y="3184358"/>
            <a:ext cx="822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Apple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품질</a:t>
            </a:r>
            <a:r>
              <a:rPr lang="en-US" altLang="ko-KR" dirty="0">
                <a:solidFill>
                  <a:schemeClr val="bg1"/>
                </a:solidFill>
              </a:rPr>
              <a:t>:S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3DC24-3597-E2B3-9E0D-D40769379452}"/>
              </a:ext>
            </a:extLst>
          </p:cNvPr>
          <p:cNvSpPr txBox="1"/>
          <p:nvPr/>
        </p:nvSpPr>
        <p:spPr>
          <a:xfrm>
            <a:off x="527486" y="683664"/>
            <a:ext cx="358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</a:t>
            </a:r>
            <a:r>
              <a:rPr kumimoji="1" lang="ko-KR" altLang="en-US" sz="24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과일 품질 이미지 분석</a:t>
            </a:r>
          </a:p>
        </p:txBody>
      </p:sp>
    </p:spTree>
    <p:extLst>
      <p:ext uri="{BB962C8B-B14F-4D97-AF65-F5344CB8AC3E}">
        <p14:creationId xmlns:p14="http://schemas.microsoft.com/office/powerpoint/2010/main" val="414136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406</Words>
  <Application>Microsoft Office PowerPoint</Application>
  <PresentationFormat>와이드스크린</PresentationFormat>
  <Paragraphs>173</Paragraphs>
  <Slides>33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Nanum Gothic</vt:lpstr>
      <vt:lpstr>PureunJeonnam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박민규</cp:lastModifiedBy>
  <cp:revision>114</cp:revision>
  <dcterms:created xsi:type="dcterms:W3CDTF">2018-10-06T07:20:02Z</dcterms:created>
  <dcterms:modified xsi:type="dcterms:W3CDTF">2022-06-16T18:12:41Z</dcterms:modified>
</cp:coreProperties>
</file>